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13" r:id="rId3"/>
    <p:sldId id="285" r:id="rId4"/>
    <p:sldId id="289" r:id="rId5"/>
    <p:sldId id="339" r:id="rId6"/>
    <p:sldId id="340" r:id="rId7"/>
    <p:sldId id="341" r:id="rId8"/>
    <p:sldId id="308" r:id="rId9"/>
    <p:sldId id="318" r:id="rId10"/>
    <p:sldId id="309" r:id="rId11"/>
    <p:sldId id="317" r:id="rId12"/>
    <p:sldId id="316" r:id="rId13"/>
    <p:sldId id="328" r:id="rId14"/>
    <p:sldId id="280" r:id="rId15"/>
    <p:sldId id="283" r:id="rId16"/>
    <p:sldId id="319" r:id="rId17"/>
    <p:sldId id="334" r:id="rId18"/>
    <p:sldId id="321" r:id="rId19"/>
    <p:sldId id="320" r:id="rId20"/>
    <p:sldId id="322" r:id="rId21"/>
    <p:sldId id="323" r:id="rId22"/>
    <p:sldId id="324" r:id="rId23"/>
    <p:sldId id="325" r:id="rId24"/>
    <p:sldId id="326" r:id="rId25"/>
    <p:sldId id="327" r:id="rId26"/>
    <p:sldId id="329" r:id="rId27"/>
    <p:sldId id="335" r:id="rId28"/>
    <p:sldId id="344" r:id="rId29"/>
    <p:sldId id="332" r:id="rId30"/>
    <p:sldId id="333" r:id="rId31"/>
    <p:sldId id="342" r:id="rId32"/>
    <p:sldId id="330" r:id="rId33"/>
    <p:sldId id="343" r:id="rId34"/>
    <p:sldId id="337" r:id="rId35"/>
    <p:sldId id="347" r:id="rId36"/>
    <p:sldId id="338" r:id="rId37"/>
    <p:sldId id="346" r:id="rId38"/>
    <p:sldId id="34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las Dhore" initials="V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F0B8A-1EFB-728A-CF1D-580A3B3C8D78}" v="471" dt="2020-08-13T01:48:46.184"/>
    <p1510:client id="{0CCAA8A9-AA9A-0625-CE15-EFD8E9A60D5C}" v="413" dt="2020-09-01T16:05:47"/>
    <p1510:client id="{17DD76DC-004D-08AE-1F93-C635DCA9B854}" v="844" dt="2020-08-05T18:21:23.721"/>
    <p1510:client id="{22348D88-F793-F154-BCF2-CD622F6B10C6}" v="246" dt="2020-08-06T13:32:28.010"/>
    <p1510:client id="{354FA7A7-6F0A-4069-9892-23658C3361E4}" v="80" dt="2020-08-26T01:18:50.783"/>
    <p1510:client id="{37B315CA-9EC9-038E-D70B-FBF1BC47E8EA}" v="63" dt="2020-08-26T05:00:23.755"/>
    <p1510:client id="{45A36F70-2F72-70B4-D8A3-0C93A9927D96}" v="287" dt="2020-08-13T14:47:35.241"/>
    <p1510:client id="{48915F31-52AB-7854-C8AA-0C36807AD917}" v="1054" dt="2020-08-23T14:47:09.763"/>
    <p1510:client id="{5271E10B-89F2-BD02-CDC6-694A9386EE04}" v="5" dt="2020-08-07T12:44:49.954"/>
    <p1510:client id="{5A008CD2-5208-B382-3277-744F58249623}" v="1071" dt="2020-08-12T17:31:19.820"/>
    <p1510:client id="{719F3907-BFF4-3AC7-1B33-D1FCA61A96E0}" v="596" dt="2020-08-06T04:57:19.780"/>
    <p1510:client id="{7DF72423-05E1-2D44-01BB-233C8FE7978F}" v="100" dt="2020-08-12T04:52:03.502"/>
    <p1510:client id="{A123C477-49A1-B343-28FE-0663C08BE020}" v="1053" dt="2020-08-13T17:37:09.443"/>
    <p1510:client id="{A6B459D8-BE20-52B3-2FDE-7F8A84AB59DB}" v="260" dt="2020-08-03T07:57:39.128"/>
    <p1510:client id="{A9E0E15A-E469-37B2-4F3B-837036FFD6B5}" v="316" dt="2020-08-12T13:09:55.616"/>
    <p1510:client id="{AE67C6EA-FCF1-CB66-0CA2-382AA3593E1D}" v="1467" dt="2020-08-11T18:18:57.099"/>
    <p1510:client id="{B1E5C31E-E52E-3BAA-7325-A577525E67C0}" v="2393" dt="2020-08-09T13:38:51.207"/>
    <p1510:client id="{B2C42BE8-2BF1-3D07-F9DD-E8A16B38E7A7}" v="116" dt="2020-08-13T17:55:37.293"/>
    <p1510:client id="{B426B009-E72D-A310-2D6F-F51C641C0E78}" v="417" dt="2020-08-29T17:23:07.598"/>
    <p1510:client id="{B5703FF9-CF3F-041C-B884-E591E10E3D3B}" v="231" dt="2020-08-14T13:47:59.416"/>
    <p1510:client id="{BCBD33AA-3F2E-AFC4-0A7B-E18E40EAE1E9}" v="341" dt="2020-08-13T05:39:38.812"/>
    <p1510:client id="{CBB355AA-754D-32CE-56CD-9467B0D89FC6}" v="117" dt="2020-08-10T08:54:05.234"/>
    <p1510:client id="{D743E1D0-3344-CB4E-5CD0-C2B133B380B1}" v="820" dt="2020-09-02T01:38:13.999"/>
    <p1510:client id="{D97A82D7-C0B9-CB0F-1E76-10FC68F5AABC}" v="349" dt="2020-08-06T09:33:13.141"/>
    <p1510:client id="{D9A8C252-E5E9-8F30-2652-77C1571F4304}" v="696" dt="2020-08-14T14:18:36.688"/>
    <p1510:client id="{DEB0EAA8-1F10-1AEE-764A-14E3868CCA1F}" v="264" dt="2020-08-03T08:52:49.532"/>
    <p1510:client id="{E87CC947-4834-1641-F0AD-243FB5C0DA82}" v="1482" dt="2020-08-14T06:07:11.057"/>
    <p1510:client id="{EA7C68AC-ACED-C3EF-4886-6377351C5DF4}" v="802" dt="2020-08-07T05:03:40.679"/>
    <p1510:client id="{EC2E7334-2D76-9871-4DA0-C0352262FEDD}" v="1021" dt="2020-08-15T15:55:3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6" autoAdjust="0"/>
  </p:normalViewPr>
  <p:slideViewPr>
    <p:cSldViewPr snapToGrid="0">
      <p:cViewPr>
        <p:scale>
          <a:sx n="75" d="100"/>
          <a:sy n="75" d="100"/>
        </p:scale>
        <p:origin x="-946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9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.png"/><Relationship Id="rId7" Type="http://schemas.openxmlformats.org/officeDocument/2006/relationships/image" Target="../media/image38.emf"/><Relationship Id="rId12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11" Type="http://schemas.openxmlformats.org/officeDocument/2006/relationships/image" Target="../media/image37.wmf"/><Relationship Id="rId5" Type="http://schemas.openxmlformats.org/officeDocument/2006/relationships/image" Target="../media/image3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.png"/><Relationship Id="rId9" Type="http://schemas.openxmlformats.org/officeDocument/2006/relationships/image" Target="../media/image3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0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597B36-7FAA-4180-926A-535EFD9034F7}"/>
              </a:ext>
            </a:extLst>
          </p:cNvPr>
          <p:cNvSpPr txBox="1"/>
          <p:nvPr/>
        </p:nvSpPr>
        <p:spPr>
          <a:xfrm>
            <a:off x="1286447" y="1055411"/>
            <a:ext cx="911600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40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solidFill>
                  <a:srgbClr val="C00000"/>
                </a:solidFill>
                <a:cs typeface="Times New Roman" panose="02020603050405020304" pitchFamily="18" charset="0"/>
              </a:rPr>
              <a:t>Module </a:t>
            </a:r>
            <a:r>
              <a:rPr lang="en-US" sz="4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2</a:t>
            </a:r>
            <a:endParaRPr lang="en-US" sz="40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solidFill>
                  <a:srgbClr val="C00000"/>
                </a:solidFill>
                <a:cs typeface="Times New Roman" panose="02020603050405020304" pitchFamily="18" charset="0"/>
              </a:rPr>
              <a:t>ORTHOGRAPHIC PROJECTIONS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033DCD2-5022-49F2-A618-792371BAFE6D}"/>
              </a:ext>
            </a:extLst>
          </p:cNvPr>
          <p:cNvSpPr txBox="1"/>
          <p:nvPr/>
        </p:nvSpPr>
        <p:spPr>
          <a:xfrm>
            <a:off x="7554897" y="4545367"/>
            <a:ext cx="43411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cs typeface="Arial" panose="020B0604020202020204" pitchFamily="34" charset="0"/>
              </a:rPr>
              <a:t>Sheba Varghese</a:t>
            </a:r>
          </a:p>
          <a:p>
            <a:r>
              <a:rPr lang="en-IN" dirty="0">
                <a:cs typeface="Arial" panose="020B0604020202020204" pitchFamily="34" charset="0"/>
              </a:rPr>
              <a:t>Asst. Professor</a:t>
            </a:r>
          </a:p>
          <a:p>
            <a:r>
              <a:rPr lang="en-IN" dirty="0">
                <a:cs typeface="Arial" panose="020B0604020202020204" pitchFamily="34" charset="0"/>
              </a:rPr>
              <a:t>Department of Mechanical Engineering</a:t>
            </a:r>
          </a:p>
          <a:p>
            <a:r>
              <a:rPr lang="en-IN" dirty="0">
                <a:cs typeface="Arial" panose="020B0604020202020204" pitchFamily="34" charset="0"/>
              </a:rPr>
              <a:t>Room – </a:t>
            </a:r>
            <a:r>
              <a:rPr lang="en-IN" dirty="0" smtClean="0">
                <a:cs typeface="Arial" panose="020B0604020202020204" pitchFamily="34" charset="0"/>
              </a:rPr>
              <a:t>A310 </a:t>
            </a:r>
            <a:endParaRPr lang="en-IN" dirty="0">
              <a:cs typeface="Arial" panose="020B0604020202020204" pitchFamily="34" charset="0"/>
            </a:endParaRPr>
          </a:p>
          <a:p>
            <a:r>
              <a:rPr lang="en-IN" dirty="0">
                <a:cs typeface="Arial" panose="020B0604020202020204" pitchFamily="34" charset="0"/>
              </a:rPr>
              <a:t>KJSCE, Vidyavihar</a:t>
            </a:r>
          </a:p>
          <a:p>
            <a:r>
              <a:rPr lang="en-IN" dirty="0">
                <a:cs typeface="Arial" panose="020B0604020202020204" pitchFamily="34" charset="0"/>
              </a:rPr>
              <a:t>E-mail – </a:t>
            </a:r>
            <a:r>
              <a:rPr lang="en-IN" dirty="0" smtClean="0">
                <a:cs typeface="Arial" panose="020B0604020202020204" pitchFamily="34" charset="0"/>
              </a:rPr>
              <a:t>sheba@somaiya.com</a:t>
            </a:r>
            <a:endParaRPr lang="en-IN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1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2999117" y="310551"/>
            <a:ext cx="68695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ea typeface="+mn-lt"/>
                <a:cs typeface="+mn-lt"/>
              </a:rPr>
              <a:t>Problem solving Steps</a:t>
            </a:r>
            <a:endParaRPr lang="en-US" sz="3200" dirty="0">
              <a:solidFill>
                <a:srgbClr val="C00000"/>
              </a:solidFill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9B9E01A-E32B-4501-93E8-768577FFA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53" y="1009440"/>
            <a:ext cx="9022702" cy="50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4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3169328" y="109269"/>
            <a:ext cx="72974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Calibri Light"/>
                <a:cs typeface="Calibri Light"/>
              </a:rPr>
              <a:t>Method of Orthographic Projection</a:t>
            </a:r>
            <a:endParaRPr lang="en-US" sz="3600" b="1" dirty="0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2747F7-EE82-4C9B-A9BB-F68EC3C31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" y="1212981"/>
            <a:ext cx="3711263" cy="3722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2E940DF-BDBB-47EC-B83D-453273C30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11" y="1253100"/>
            <a:ext cx="3711262" cy="3642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FA9B5D5-4C9B-4978-B5DD-94E260DD4A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56" y="1280141"/>
            <a:ext cx="4435536" cy="35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2976120" y="109269"/>
            <a:ext cx="70378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 Light"/>
                <a:cs typeface="Calibri Light"/>
              </a:rPr>
              <a:t>Method of Orthographic Projection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F508EC-8F32-4BB9-AE3C-4439C78C0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3" y="1063375"/>
            <a:ext cx="5925480" cy="2232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A7630F7-FCFD-438B-8967-7FDBE4D902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3" y="3853463"/>
            <a:ext cx="5803624" cy="21276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E2EFE2A-DA39-4B11-A354-2D3674F1FB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20" y="1063375"/>
            <a:ext cx="5485114" cy="21370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944CFA0-F305-46DF-B49A-9AC66D3D05BA}"/>
              </a:ext>
            </a:extLst>
          </p:cNvPr>
          <p:cNvSpPr txBox="1"/>
          <p:nvPr/>
        </p:nvSpPr>
        <p:spPr>
          <a:xfrm>
            <a:off x="416766" y="876841"/>
            <a:ext cx="547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Frontal Plane of Projection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ADC7BE-3FC8-447E-B67B-FA37E5A53DB3}"/>
              </a:ext>
            </a:extLst>
          </p:cNvPr>
          <p:cNvSpPr txBox="1"/>
          <p:nvPr/>
        </p:nvSpPr>
        <p:spPr>
          <a:xfrm>
            <a:off x="6342246" y="891931"/>
            <a:ext cx="351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Profile Plane of Projection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F191866-63D4-4B7A-ACA0-E635AF334068}"/>
              </a:ext>
            </a:extLst>
          </p:cNvPr>
          <p:cNvSpPr txBox="1"/>
          <p:nvPr/>
        </p:nvSpPr>
        <p:spPr>
          <a:xfrm>
            <a:off x="416766" y="3566161"/>
            <a:ext cx="344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Horizontal Plane of Projection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21E04EB-40B0-4175-AC56-11192DBB90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900" y="5186938"/>
            <a:ext cx="1790855" cy="7239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7AF32B0-6BC1-4628-A9A2-ADD274B37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901" y="3951999"/>
            <a:ext cx="1790855" cy="9983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52DC7AA-3E70-4255-9646-65256CDDA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94" y="3944554"/>
            <a:ext cx="952583" cy="10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5935" y="576555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457731" y="1077324"/>
            <a:ext cx="10737011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altLang="en-US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Top View</a:t>
            </a:r>
          </a:p>
          <a:p>
            <a:pPr lvl="1" eaLnBrk="1" hangingPunct="1"/>
            <a:r>
              <a:rPr lang="en-US" altLang="en-US" sz="2400" dirty="0"/>
              <a:t>Shows width &amp; depth</a:t>
            </a:r>
          </a:p>
          <a:p>
            <a:pPr lvl="1" eaLnBrk="1" hangingPunct="1"/>
            <a:endParaRPr lang="en-US" altLang="en-US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Front View</a:t>
            </a:r>
          </a:p>
          <a:p>
            <a:pPr lvl="1" eaLnBrk="1" hangingPunct="1"/>
            <a:r>
              <a:rPr lang="en-US" altLang="en-US" sz="2400" dirty="0"/>
              <a:t>Shows width &amp; height</a:t>
            </a:r>
          </a:p>
          <a:p>
            <a:pPr lvl="1" eaLnBrk="1" hangingPunct="1"/>
            <a:endParaRPr lang="en-US" altLang="en-US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Side View</a:t>
            </a:r>
          </a:p>
          <a:p>
            <a:pPr lvl="1" eaLnBrk="1" hangingPunct="1"/>
            <a:r>
              <a:rPr lang="en-US" altLang="en-US" sz="2400" dirty="0"/>
              <a:t>Shows height &amp; depth</a:t>
            </a:r>
          </a:p>
          <a:p>
            <a:pPr lvl="1" eaLnBrk="1" hangingPunct="1"/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Depth can be projected between views by using a 45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en-US" sz="2400" dirty="0"/>
              <a:t> line</a:t>
            </a:r>
            <a:endParaRPr lang="en-IN" altLang="en-US" sz="2400" dirty="0">
              <a:solidFill>
                <a:schemeClr val="dk1"/>
              </a:solidFill>
              <a:latin typeface="Times New Roman"/>
              <a:cs typeface="Times New Roman"/>
            </a:endParaRPr>
          </a:p>
          <a:p>
            <a:pPr lvl="1" eaLnBrk="1" hangingPunct="1"/>
            <a:endParaRPr lang="en-US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Object Dimensions </a:t>
            </a:r>
            <a:endParaRPr lang="en-US" sz="3200" b="1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F165ACB2-B468-4531-8D51-2D80229F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r="20000"/>
          <a:stretch>
            <a:fillRect/>
          </a:stretch>
        </p:blipFill>
        <p:spPr>
          <a:xfrm>
            <a:off x="8463839" y="4295940"/>
            <a:ext cx="3214983" cy="2177298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xmlns="" id="{DE91943B-0956-414D-92D6-EE4058946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00329" y="1032280"/>
            <a:ext cx="2094413" cy="1921693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xmlns="" id="{FE34E767-C462-41E3-92EC-C4781B327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4" t="14435" r="18867" b="2884"/>
          <a:stretch>
            <a:fillRect/>
          </a:stretch>
        </p:blipFill>
        <p:spPr>
          <a:xfrm>
            <a:off x="4250515" y="1256361"/>
            <a:ext cx="4038600" cy="3116263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DA5A213A-6011-4FDC-87EA-B7AE1F4CD905}"/>
              </a:ext>
            </a:extLst>
          </p:cNvPr>
          <p:cNvCxnSpPr>
            <a:cxnSpLocks/>
          </p:cNvCxnSpPr>
          <p:nvPr/>
        </p:nvCxnSpPr>
        <p:spPr>
          <a:xfrm flipV="1">
            <a:off x="8096435" y="5198131"/>
            <a:ext cx="2314797" cy="18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500A1B-EECF-4E33-BE81-8EB3EC55BFAB}"/>
              </a:ext>
            </a:extLst>
          </p:cNvPr>
          <p:cNvSpPr txBox="1"/>
          <p:nvPr/>
        </p:nvSpPr>
        <p:spPr>
          <a:xfrm>
            <a:off x="5060272" y="4509856"/>
            <a:ext cx="23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(Third angle projection)</a:t>
            </a:r>
            <a:endParaRPr lang="en-IN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0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5165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en-US" sz="2800" dirty="0"/>
              <a:t>Views should be visually balanced within the working space.</a:t>
            </a:r>
            <a:endParaRPr lang="en-IN" sz="2800" dirty="0">
              <a:solidFill>
                <a:schemeClr val="dk1"/>
              </a:solidFill>
              <a:cs typeface="Times New Roman"/>
            </a:endParaRPr>
          </a:p>
          <a:p>
            <a:pPr marL="342900" indent="-342900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dk1"/>
                </a:solidFill>
                <a:cs typeface="Times New Roman"/>
              </a:rPr>
              <a:t>Complex objects require 3 views describe its shape fully.</a:t>
            </a:r>
          </a:p>
          <a:p>
            <a:pPr marL="342900" indent="-342900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dk1"/>
                </a:solidFill>
                <a:cs typeface="Times New Roman"/>
              </a:rPr>
              <a:t>Simple objects require only two views. Third view would add nothing to the description.</a:t>
            </a:r>
          </a:p>
          <a:p>
            <a:pPr marL="342900" indent="-342900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en-US" sz="2800" dirty="0"/>
              <a:t>Some curved surfaces do not show as curves in all views.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endParaRPr lang="en-US" altLang="en-US" sz="2800" dirty="0"/>
          </a:p>
          <a:p>
            <a:pPr>
              <a:spcBef>
                <a:spcPts val="700"/>
              </a:spcBef>
              <a:spcAft>
                <a:spcPts val="700"/>
              </a:spcAft>
            </a:pPr>
            <a:endParaRPr lang="en-IN" sz="2800" dirty="0">
              <a:solidFill>
                <a:schemeClr val="dk1"/>
              </a:solidFill>
              <a:cs typeface="Times New Roman"/>
            </a:endParaRPr>
          </a:p>
          <a:p>
            <a:pPr marL="342900" indent="-342900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dk1"/>
              </a:solidFill>
              <a:cs typeface="Times New Roman"/>
            </a:endParaRPr>
          </a:p>
          <a:p>
            <a:pPr marL="342900" indent="-342900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dk1"/>
              </a:solidFill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976776" y="109268"/>
            <a:ext cx="58918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Choosing Views</a:t>
            </a:r>
            <a:endParaRPr lang="en-US" sz="3200" dirty="0"/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xmlns="" id="{E28A54AE-BBCC-4EAC-B7C5-7B76258B4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94414"/>
              </p:ext>
            </p:extLst>
          </p:nvPr>
        </p:nvGraphicFramePr>
        <p:xfrm>
          <a:off x="5612921" y="3708814"/>
          <a:ext cx="2362200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AutoCAD Drawing" r:id="rId7" imgW="9039225" imgH="5095875" progId="AutoCAD.Drawing.23">
                  <p:embed/>
                </p:oleObj>
              </mc:Choice>
              <mc:Fallback>
                <p:oleObj name="AutoCAD Drawing" r:id="rId7" imgW="9039225" imgH="5095875" progId="AutoCAD.Drawing.23">
                  <p:embed/>
                  <p:pic>
                    <p:nvPicPr>
                      <p:cNvPr id="53254" name="Object 6">
                        <a:extLst>
                          <a:ext uri="{FF2B5EF4-FFF2-40B4-BE49-F238E27FC236}">
                            <a16:creationId xmlns:a16="http://schemas.microsoft.com/office/drawing/2014/main" xmlns="" id="{4700FD61-75E2-473B-BC97-A2BDDDB96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529" t="13390" r="30188" b="8661"/>
                      <a:stretch>
                        <a:fillRect/>
                      </a:stretch>
                    </p:blipFill>
                    <p:spPr bwMode="auto">
                      <a:xfrm>
                        <a:off x="5612921" y="3708814"/>
                        <a:ext cx="2362200" cy="229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xmlns="" id="{72ACDEFC-2520-491F-A856-BEB2A4CA6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313285"/>
              </p:ext>
            </p:extLst>
          </p:nvPr>
        </p:nvGraphicFramePr>
        <p:xfrm>
          <a:off x="1263653" y="3904084"/>
          <a:ext cx="1905000" cy="22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AutoCAD Drawing" r:id="rId9" imgW="9039225" imgH="5095875" progId="AutoCAD.Drawing.23">
                  <p:embed/>
                </p:oleObj>
              </mc:Choice>
              <mc:Fallback>
                <p:oleObj name="AutoCAD Drawing" r:id="rId9" imgW="9039225" imgH="5095875" progId="AutoCAD.Drawing.23">
                  <p:embed/>
                  <p:pic>
                    <p:nvPicPr>
                      <p:cNvPr id="53252" name="Object 4">
                        <a:extLst>
                          <a:ext uri="{FF2B5EF4-FFF2-40B4-BE49-F238E27FC236}">
                            <a16:creationId xmlns:a16="http://schemas.microsoft.com/office/drawing/2014/main" xmlns="" id="{89371FFD-C003-4628-BD27-930EAD0107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076" t="7741" r="26414"/>
                      <a:stretch>
                        <a:fillRect/>
                      </a:stretch>
                    </p:blipFill>
                    <p:spPr bwMode="auto">
                      <a:xfrm>
                        <a:off x="1263653" y="3904084"/>
                        <a:ext cx="1905000" cy="227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5D9BCD-2C68-4571-8217-D881DED13B51}"/>
              </a:ext>
            </a:extLst>
          </p:cNvPr>
          <p:cNvSpPr txBox="1"/>
          <p:nvPr/>
        </p:nvSpPr>
        <p:spPr>
          <a:xfrm>
            <a:off x="2224178" y="5042321"/>
            <a:ext cx="94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cylinder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1454D6-AD36-48B9-97AD-160AFE0ED4D7}"/>
              </a:ext>
            </a:extLst>
          </p:cNvPr>
          <p:cNvSpPr txBox="1"/>
          <p:nvPr/>
        </p:nvSpPr>
        <p:spPr>
          <a:xfrm>
            <a:off x="7975121" y="4105469"/>
            <a:ext cx="126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wheel</a:t>
            </a:r>
          </a:p>
        </p:txBody>
      </p:sp>
    </p:spTree>
    <p:extLst>
      <p:ext uri="{BB962C8B-B14F-4D97-AF65-F5344CB8AC3E}">
        <p14:creationId xmlns:p14="http://schemas.microsoft.com/office/powerpoint/2010/main" val="54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700"/>
              </a:spcBef>
              <a:spcAft>
                <a:spcPts val="700"/>
              </a:spcAft>
            </a:pPr>
            <a:r>
              <a:rPr lang="en-IN" sz="2400" dirty="0">
                <a:solidFill>
                  <a:schemeClr val="dk1"/>
                </a:solidFill>
                <a:cs typeface="Times New Roman"/>
              </a:rPr>
              <a:t>Lines</a:t>
            </a:r>
            <a:r>
              <a:rPr lang="en-IN" sz="2400" dirty="0">
                <a:solidFill>
                  <a:schemeClr val="dk1"/>
                </a:solidFill>
                <a:latin typeface="Times New Roman"/>
                <a:cs typeface="Times New Roman"/>
              </a:rPr>
              <a:t> signify more than just the geometry of the object so its important to use the </a:t>
            </a:r>
            <a:r>
              <a:rPr lang="en-IN" sz="2400" dirty="0">
                <a:solidFill>
                  <a:srgbClr val="C00000"/>
                </a:solidFill>
                <a:latin typeface="Times New Roman"/>
                <a:cs typeface="Times New Roman"/>
              </a:rPr>
              <a:t>appropriate</a:t>
            </a:r>
            <a:r>
              <a:rPr lang="en-IN" sz="2400" dirty="0">
                <a:solidFill>
                  <a:schemeClr val="dk1"/>
                </a:solidFill>
                <a:latin typeface="Times New Roman"/>
                <a:cs typeface="Times New Roman"/>
              </a:rPr>
              <a:t> line type.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Line Types </a:t>
            </a:r>
            <a:endParaRPr lang="en-US" sz="3200" b="1" dirty="0"/>
          </a:p>
        </p:txBody>
      </p:sp>
      <p:pic>
        <p:nvPicPr>
          <p:cNvPr id="5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02BC152-C003-41D4-BBE7-950C5D0BC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75" y="1507485"/>
            <a:ext cx="7123938" cy="4646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653FF8-4A73-49A4-9F3A-87274F9394E3}"/>
              </a:ext>
            </a:extLst>
          </p:cNvPr>
          <p:cNvSpPr txBox="1"/>
          <p:nvPr/>
        </p:nvSpPr>
        <p:spPr>
          <a:xfrm>
            <a:off x="626854" y="2399020"/>
            <a:ext cx="3450566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1"/>
                </a:solidFill>
                <a:cs typeface="Times New Roman"/>
              </a:rPr>
              <a:t>Is the feature visible or hidden from view?</a:t>
            </a:r>
          </a:p>
          <a:p>
            <a:pPr algn="just">
              <a:spcBef>
                <a:spcPts val="700"/>
              </a:spcBef>
              <a:spcAft>
                <a:spcPts val="700"/>
              </a:spcAft>
            </a:pPr>
            <a:endParaRPr lang="en-IN" sz="1800" dirty="0">
              <a:solidFill>
                <a:schemeClr val="dk1"/>
              </a:solidFill>
              <a:cs typeface="Times New Roman"/>
            </a:endParaRPr>
          </a:p>
          <a:p>
            <a:pPr marL="342900" indent="-342900" algn="just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1"/>
                </a:solidFill>
                <a:cs typeface="Times New Roman"/>
              </a:rPr>
              <a:t>Is the line part of the object or part of a dimension?</a:t>
            </a:r>
          </a:p>
          <a:p>
            <a:pPr algn="just">
              <a:spcBef>
                <a:spcPts val="700"/>
              </a:spcBef>
              <a:spcAft>
                <a:spcPts val="700"/>
              </a:spcAft>
            </a:pPr>
            <a:endParaRPr lang="en-IN" sz="1800" dirty="0">
              <a:solidFill>
                <a:schemeClr val="dk1"/>
              </a:solidFill>
              <a:cs typeface="Times New Roman"/>
            </a:endParaRPr>
          </a:p>
          <a:p>
            <a:pPr marL="342900" indent="-342900" algn="just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1"/>
                </a:solidFill>
                <a:cs typeface="Times New Roman"/>
              </a:rPr>
              <a:t>Is the line indicating symmetry?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4EFD010-BED8-4A31-A276-9D887FFD9618}"/>
              </a:ext>
            </a:extLst>
          </p:cNvPr>
          <p:cNvSpPr/>
          <p:nvPr/>
        </p:nvSpPr>
        <p:spPr>
          <a:xfrm>
            <a:off x="701336" y="2447043"/>
            <a:ext cx="3450566" cy="2939356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8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Visible lines takes precedence over all other lines.</a:t>
            </a:r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Hidden lines and cutting plane lines take precedence over center lines</a:t>
            </a:r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Center lines have lowest precedence</a:t>
            </a:r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i="1" dirty="0">
                <a:solidFill>
                  <a:srgbClr val="C00000"/>
                </a:solidFill>
              </a:rPr>
              <a:t>NOTE: </a:t>
            </a:r>
          </a:p>
          <a:p>
            <a:pPr lvl="1" eaLnBrk="1" hangingPunct="1"/>
            <a:r>
              <a:rPr lang="en-US" altLang="en-US" sz="2800" i="1" dirty="0">
                <a:solidFill>
                  <a:srgbClr val="C00000"/>
                </a:solidFill>
              </a:rPr>
              <a:t>		</a:t>
            </a:r>
            <a:r>
              <a:rPr lang="en-US" altLang="en-US" sz="2800" i="1" dirty="0"/>
              <a:t>When the Visible line coincides with hidden or center line</a:t>
            </a:r>
          </a:p>
          <a:p>
            <a:pPr lvl="2" eaLnBrk="1" hangingPunct="1"/>
            <a:r>
              <a:rPr lang="en-US" altLang="en-US" sz="2800" dirty="0"/>
              <a:t>		-	Visible line is shown</a:t>
            </a:r>
          </a:p>
          <a:p>
            <a:pPr lvl="1" eaLnBrk="1" hangingPunct="1"/>
            <a:r>
              <a:rPr lang="en-US" altLang="en-US" sz="2800" i="1" dirty="0"/>
              <a:t>	           Hidden line coincides with center line</a:t>
            </a:r>
          </a:p>
          <a:p>
            <a:pPr lvl="1" eaLnBrk="1" hangingPunct="1"/>
            <a:r>
              <a:rPr lang="en-US" altLang="en-US" sz="2800" dirty="0"/>
              <a:t>			-	Hidden line is shown</a:t>
            </a:r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Precedence of Lines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292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eaLnBrk="1" hangingPunct="1"/>
            <a:endParaRPr lang="en-US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Precedence of Lines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EC5AC8F-C312-4276-88FB-1A6CAE66F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602" y="2300949"/>
            <a:ext cx="1935648" cy="1615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1C9698E-FD97-4BCE-8F1B-327296C26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71" y="1427675"/>
            <a:ext cx="2941575" cy="19051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6DB57ED-8DB4-454F-AACD-2F075D870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06" y="3779110"/>
            <a:ext cx="3345470" cy="21642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4773642-2C3F-4834-B567-1E3C24694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33" y="1289060"/>
            <a:ext cx="2712955" cy="2095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B063B35-DF92-4CFA-B80E-CE788AD7A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4" y="2146337"/>
            <a:ext cx="2880610" cy="21261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F7871ECD-DB57-4FA9-9063-ED74F0CD3E2A}"/>
              </a:ext>
            </a:extLst>
          </p:cNvPr>
          <p:cNvCxnSpPr/>
          <p:nvPr/>
        </p:nvCxnSpPr>
        <p:spPr>
          <a:xfrm flipV="1">
            <a:off x="339750" y="3680961"/>
            <a:ext cx="838363" cy="59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42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Edges that are perpendicular to a plane of projection appear as a point.</a:t>
            </a:r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Straight Edges</a:t>
            </a:r>
            <a:endParaRPr lang="en-US" sz="3200" b="1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9175BEDB-9F05-4E69-A6A3-154259A6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7" t="1552" r="61829" b="47227"/>
          <a:stretch>
            <a:fillRect/>
          </a:stretch>
        </p:blipFill>
        <p:spPr>
          <a:xfrm>
            <a:off x="1047962" y="1950266"/>
            <a:ext cx="2133600" cy="207010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11">
            <a:extLst>
              <a:ext uri="{FF2B5EF4-FFF2-40B4-BE49-F238E27FC236}">
                <a16:creationId xmlns:a16="http://schemas.microsoft.com/office/drawing/2014/main" xmlns="" id="{30BA2519-9484-4285-82AF-202489393F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7557" y="4085099"/>
          <a:ext cx="26670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AutoCAD Drawing" r:id="rId8" imgW="9039225" imgH="5095875" progId="AutoCAD.Drawing.23">
                  <p:embed/>
                </p:oleObj>
              </mc:Choice>
              <mc:Fallback>
                <p:oleObj name="AutoCAD Drawing" r:id="rId8" imgW="9039225" imgH="5095875" progId="AutoCAD.Drawing.23">
                  <p:embed/>
                  <p:pic>
                    <p:nvPicPr>
                      <p:cNvPr id="15" name="Object 11">
                        <a:extLst>
                          <a:ext uri="{FF2B5EF4-FFF2-40B4-BE49-F238E27FC236}">
                            <a16:creationId xmlns:a16="http://schemas.microsoft.com/office/drawing/2014/main" xmlns="" id="{30BA2519-9484-4285-82AF-202489393F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56" r="22858"/>
                      <a:stretch>
                        <a:fillRect/>
                      </a:stretch>
                    </p:blipFill>
                    <p:spPr bwMode="auto">
                      <a:xfrm>
                        <a:off x="1297557" y="4085099"/>
                        <a:ext cx="26670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3">
            <a:extLst>
              <a:ext uri="{FF2B5EF4-FFF2-40B4-BE49-F238E27FC236}">
                <a16:creationId xmlns:a16="http://schemas.microsoft.com/office/drawing/2014/main" xmlns="" id="{42615C2E-8F02-4F5E-B3DF-1CBA9BC19D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9146" y="4085099"/>
          <a:ext cx="2743200" cy="207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AutoCAD Drawing" r:id="rId10" imgW="9039225" imgH="5095875" progId="AutoCAD.Drawing.23">
                  <p:embed/>
                </p:oleObj>
              </mc:Choice>
              <mc:Fallback>
                <p:oleObj name="AutoCAD Drawing" r:id="rId10" imgW="9039225" imgH="5095875" progId="AutoCAD.Drawing.23">
                  <p:embed/>
                  <p:pic>
                    <p:nvPicPr>
                      <p:cNvPr id="16" name="Object 13">
                        <a:extLst>
                          <a:ext uri="{FF2B5EF4-FFF2-40B4-BE49-F238E27FC236}">
                            <a16:creationId xmlns:a16="http://schemas.microsoft.com/office/drawing/2014/main" xmlns="" id="{42615C2E-8F02-4F5E-B3DF-1CBA9BC19D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60" r="21906"/>
                      <a:stretch>
                        <a:fillRect/>
                      </a:stretch>
                    </p:blipFill>
                    <p:spPr bwMode="auto">
                      <a:xfrm>
                        <a:off x="4449146" y="4085099"/>
                        <a:ext cx="2743200" cy="207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5">
            <a:extLst>
              <a:ext uri="{FF2B5EF4-FFF2-40B4-BE49-F238E27FC236}">
                <a16:creationId xmlns:a16="http://schemas.microsoft.com/office/drawing/2014/main" xmlns="" id="{8EE02427-A235-4246-BE17-7119A4A8F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" r="21117"/>
          <a:stretch>
            <a:fillRect/>
          </a:stretch>
        </p:blipFill>
        <p:spPr bwMode="auto">
          <a:xfrm>
            <a:off x="7780177" y="4085099"/>
            <a:ext cx="2743200" cy="207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393B2D5-7343-47AD-94C1-F4443F06D71F}"/>
              </a:ext>
            </a:extLst>
          </p:cNvPr>
          <p:cNvSpPr txBox="1"/>
          <p:nvPr/>
        </p:nvSpPr>
        <p:spPr>
          <a:xfrm>
            <a:off x="3602670" y="1793041"/>
            <a:ext cx="75413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Edges that are parallel to a plane of projection appear as lines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Edges that are inclined to a plane of projection appear as foreshortened 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59659A1-A5AC-498A-8846-DE3A675543CB}"/>
              </a:ext>
            </a:extLst>
          </p:cNvPr>
          <p:cNvSpPr txBox="1"/>
          <p:nvPr/>
        </p:nvSpPr>
        <p:spPr>
          <a:xfrm>
            <a:off x="799382" y="4020366"/>
            <a:ext cx="42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7DB618-15B0-4B9C-B68D-BD2F4F219ABC}"/>
              </a:ext>
            </a:extLst>
          </p:cNvPr>
          <p:cNvSpPr txBox="1"/>
          <p:nvPr/>
        </p:nvSpPr>
        <p:spPr>
          <a:xfrm>
            <a:off x="4077419" y="4020366"/>
            <a:ext cx="4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07AAF54-F1E8-47F3-B930-97919A5434BA}"/>
              </a:ext>
            </a:extLst>
          </p:cNvPr>
          <p:cNvSpPr txBox="1"/>
          <p:nvPr/>
        </p:nvSpPr>
        <p:spPr>
          <a:xfrm>
            <a:off x="7333861" y="4085099"/>
            <a:ext cx="44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B875734-1878-4237-A91F-C38714F49E29}"/>
              </a:ext>
            </a:extLst>
          </p:cNvPr>
          <p:cNvSpPr txBox="1"/>
          <p:nvPr/>
        </p:nvSpPr>
        <p:spPr>
          <a:xfrm>
            <a:off x="578000" y="4454431"/>
            <a:ext cx="9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T.V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6E13B26-9803-4AE1-B236-CB5FDE884A96}"/>
              </a:ext>
            </a:extLst>
          </p:cNvPr>
          <p:cNvSpPr txBox="1"/>
          <p:nvPr/>
        </p:nvSpPr>
        <p:spPr>
          <a:xfrm>
            <a:off x="578000" y="5584054"/>
            <a:ext cx="57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F.V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47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6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6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6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Curved edges project as straight lines on the plane to which they are perpendicular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Curved edges project as curved lines on the planes to which they are parallel or inclined</a:t>
            </a:r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Curved Edges</a:t>
            </a:r>
            <a:endParaRPr lang="en-US" sz="3200" b="1" dirty="0"/>
          </a:p>
        </p:txBody>
      </p:sp>
      <p:graphicFrame>
        <p:nvGraphicFramePr>
          <p:cNvPr id="19" name="Object 5">
            <a:extLst>
              <a:ext uri="{FF2B5EF4-FFF2-40B4-BE49-F238E27FC236}">
                <a16:creationId xmlns:a16="http://schemas.microsoft.com/office/drawing/2014/main" xmlns="" id="{92D0C638-6929-417A-97B6-341E3684D2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451692"/>
              </p:ext>
            </p:extLst>
          </p:nvPr>
        </p:nvGraphicFramePr>
        <p:xfrm>
          <a:off x="1896579" y="3075275"/>
          <a:ext cx="2590800" cy="251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AutoCAD Drawing" r:id="rId7" imgW="9039225" imgH="5095875" progId="AutoCAD.Drawing.23">
                  <p:embed/>
                </p:oleObj>
              </mc:Choice>
              <mc:Fallback>
                <p:oleObj name="AutoCAD Drawing" r:id="rId7" imgW="9039225" imgH="5095875" progId="AutoCAD.Drawing.23">
                  <p:embed/>
                  <p:pic>
                    <p:nvPicPr>
                      <p:cNvPr id="155653" name="Object 5">
                        <a:extLst>
                          <a:ext uri="{FF2B5EF4-FFF2-40B4-BE49-F238E27FC236}">
                            <a16:creationId xmlns:a16="http://schemas.microsoft.com/office/drawing/2014/main" xmlns="" id="{524AD91C-12E0-43F4-B8BE-252B251F89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529" t="13390" r="30188" b="8661"/>
                      <a:stretch>
                        <a:fillRect/>
                      </a:stretch>
                    </p:blipFill>
                    <p:spPr bwMode="auto">
                      <a:xfrm>
                        <a:off x="1896579" y="3075275"/>
                        <a:ext cx="2590800" cy="251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>
            <a:extLst>
              <a:ext uri="{FF2B5EF4-FFF2-40B4-BE49-F238E27FC236}">
                <a16:creationId xmlns:a16="http://schemas.microsoft.com/office/drawing/2014/main" xmlns="" id="{A48BA0C2-9040-4626-A72A-32BFD62086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22653"/>
              </p:ext>
            </p:extLst>
          </p:nvPr>
        </p:nvGraphicFramePr>
        <p:xfrm>
          <a:off x="7176796" y="3075275"/>
          <a:ext cx="3505200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AutoCAD Drawing" r:id="rId9" imgW="9039225" imgH="5095875" progId="AutoCAD.Drawing.23">
                  <p:embed/>
                </p:oleObj>
              </mc:Choice>
              <mc:Fallback>
                <p:oleObj name="AutoCAD Drawing" r:id="rId9" imgW="9039225" imgH="5095875" progId="AutoCAD.Drawing.23">
                  <p:embed/>
                  <p:pic>
                    <p:nvPicPr>
                      <p:cNvPr id="155654" name="Object 6">
                        <a:extLst>
                          <a:ext uri="{FF2B5EF4-FFF2-40B4-BE49-F238E27FC236}">
                            <a16:creationId xmlns:a16="http://schemas.microsoft.com/office/drawing/2014/main" xmlns="" id="{52C457AE-05FC-441B-8FE8-101DB161FE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381" t="10767" r="19048"/>
                      <a:stretch>
                        <a:fillRect/>
                      </a:stretch>
                    </p:blipFill>
                    <p:spPr bwMode="auto">
                      <a:xfrm>
                        <a:off x="7176796" y="3075275"/>
                        <a:ext cx="3505200" cy="257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69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700"/>
              </a:spcBef>
              <a:spcAft>
                <a:spcPts val="700"/>
              </a:spcAft>
            </a:pPr>
            <a:endParaRPr lang="en-IN" sz="24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416060" y="109268"/>
            <a:ext cx="645255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 </a:t>
            </a:r>
            <a:r>
              <a:rPr lang="en-IN" sz="3200" b="1" dirty="0">
                <a:solidFill>
                  <a:srgbClr val="C00000"/>
                </a:solidFill>
              </a:rPr>
              <a:t> ORTHOGRAPHIC PROJECTION</a:t>
            </a:r>
            <a:endParaRPr lang="en-US" sz="3200" b="1" dirty="0">
              <a:solidFill>
                <a:srgbClr val="C00000"/>
              </a:solidFill>
              <a:cs typeface="Calibri"/>
            </a:endParaRPr>
          </a:p>
          <a:p>
            <a:endParaRPr lang="en-US" sz="2800" b="1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494984-D5E0-4F02-A781-6F78AC43F5D6}"/>
              </a:ext>
            </a:extLst>
          </p:cNvPr>
          <p:cNvSpPr txBox="1"/>
          <p:nvPr/>
        </p:nvSpPr>
        <p:spPr>
          <a:xfrm>
            <a:off x="914400" y="1245080"/>
            <a:ext cx="10866406" cy="45653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800" dirty="0">
                <a:solidFill>
                  <a:srgbClr val="C00000"/>
                </a:solidFill>
              </a:rPr>
              <a:t>Orthographic Projection </a:t>
            </a:r>
            <a:r>
              <a:rPr lang="en-US" sz="2800" dirty="0"/>
              <a:t>is a technical drawing in which different views of an object are projected on different reference planes observing perpendicular to respective reference plane.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sz="2800" dirty="0"/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800" dirty="0"/>
              <a:t>The Different Reference planes are:    The Different views are :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800" dirty="0"/>
              <a:t> Horizontal Plane (</a:t>
            </a:r>
            <a:r>
              <a:rPr lang="en-US" sz="2800" dirty="0">
                <a:solidFill>
                  <a:srgbClr val="C00000"/>
                </a:solidFill>
              </a:rPr>
              <a:t>HP</a:t>
            </a:r>
            <a:r>
              <a:rPr lang="en-US" sz="2800" dirty="0"/>
              <a:t>)		           Top View (</a:t>
            </a:r>
            <a:r>
              <a:rPr lang="en-US" sz="2800" dirty="0">
                <a:solidFill>
                  <a:srgbClr val="C00000"/>
                </a:solidFill>
              </a:rPr>
              <a:t>TV</a:t>
            </a:r>
            <a:r>
              <a:rPr lang="en-US" sz="2800" dirty="0"/>
              <a:t>) – Projected on HP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800" dirty="0"/>
              <a:t> Vertical Plane (</a:t>
            </a:r>
            <a:r>
              <a:rPr lang="en-US" sz="2800" dirty="0">
                <a:solidFill>
                  <a:srgbClr val="C00000"/>
                </a:solidFill>
              </a:rPr>
              <a:t>VP</a:t>
            </a:r>
            <a:r>
              <a:rPr lang="en-US" sz="2800" dirty="0"/>
              <a:t>) 		           Front View (</a:t>
            </a:r>
            <a:r>
              <a:rPr lang="en-US" sz="2800" dirty="0">
                <a:solidFill>
                  <a:srgbClr val="C00000"/>
                </a:solidFill>
              </a:rPr>
              <a:t>FV</a:t>
            </a:r>
            <a:r>
              <a:rPr lang="en-US" sz="2800" dirty="0"/>
              <a:t>) – Projected on VP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800" dirty="0"/>
              <a:t> Side or Profile Plane (</a:t>
            </a:r>
            <a:r>
              <a:rPr lang="en-US" sz="2800" dirty="0">
                <a:solidFill>
                  <a:srgbClr val="C00000"/>
                </a:solidFill>
              </a:rPr>
              <a:t>PP</a:t>
            </a:r>
            <a:r>
              <a:rPr lang="en-US" sz="2800" dirty="0"/>
              <a:t>)			Side View (</a:t>
            </a:r>
            <a:r>
              <a:rPr lang="en-US" sz="2800" dirty="0">
                <a:solidFill>
                  <a:srgbClr val="C00000"/>
                </a:solidFill>
              </a:rPr>
              <a:t>SV</a:t>
            </a:r>
            <a:r>
              <a:rPr lang="en-US" sz="2800" dirty="0"/>
              <a:t>) – Projected on PP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8867AB7-9C7A-4430-9E2F-C64CCA16B514}"/>
              </a:ext>
            </a:extLst>
          </p:cNvPr>
          <p:cNvCxnSpPr>
            <a:cxnSpLocks/>
          </p:cNvCxnSpPr>
          <p:nvPr/>
        </p:nvCxnSpPr>
        <p:spPr>
          <a:xfrm>
            <a:off x="6223519" y="3214529"/>
            <a:ext cx="0" cy="25285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99DC1FD7-D632-4A65-AF2E-6269E9305898}"/>
              </a:ext>
            </a:extLst>
          </p:cNvPr>
          <p:cNvCxnSpPr>
            <a:cxnSpLocks/>
          </p:cNvCxnSpPr>
          <p:nvPr/>
        </p:nvCxnSpPr>
        <p:spPr>
          <a:xfrm flipH="1">
            <a:off x="980742" y="3139883"/>
            <a:ext cx="10485554" cy="74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3200" dirty="0">
                <a:cs typeface="Times New Roman" panose="02020603050405020304" pitchFamily="18" charset="0"/>
              </a:rPr>
              <a:t>Normal surfaces appear as an edge in two opposite principal views, and appear a surface in all other principal views.</a:t>
            </a:r>
            <a:r>
              <a:rPr lang="en-US" altLang="en-US" sz="3200" b="1" dirty="0"/>
              <a:t> </a:t>
            </a:r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Normal Surfaces</a:t>
            </a:r>
            <a:endParaRPr lang="en-US" sz="3200" b="1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DC1BD0CA-12EC-4D50-AC29-7516015A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9" t="4332" r="35150" b="32379"/>
          <a:stretch>
            <a:fillRect/>
          </a:stretch>
        </p:blipFill>
        <p:spPr bwMode="auto">
          <a:xfrm>
            <a:off x="2209800" y="2767105"/>
            <a:ext cx="3886200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B40A9CF-5937-4DD6-AA30-F4CADF787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19" y="2891147"/>
            <a:ext cx="1539373" cy="1287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0EBD5C5-BDA6-47C6-9E66-B7C55825AF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19" y="3899186"/>
            <a:ext cx="1569856" cy="15393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B7B8BEB-5EB6-4B92-ACCA-74286710F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24" y="2959439"/>
            <a:ext cx="1478408" cy="125740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38E9D16E-5C0B-40DE-B663-3F3F2AF943A0}"/>
              </a:ext>
            </a:extLst>
          </p:cNvPr>
          <p:cNvCxnSpPr>
            <a:cxnSpLocks/>
          </p:cNvCxnSpPr>
          <p:nvPr/>
        </p:nvCxnSpPr>
        <p:spPr>
          <a:xfrm flipV="1">
            <a:off x="898983" y="5216549"/>
            <a:ext cx="1038687" cy="47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00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3200" dirty="0">
                <a:cs typeface="Times New Roman" panose="02020603050405020304" pitchFamily="18" charset="0"/>
              </a:rPr>
              <a:t>Inclined surfaces appear as an edge in two opposite principal views, and appear foreshortened (not true size) in all other principal views.</a:t>
            </a:r>
            <a:r>
              <a:rPr lang="en-US" altLang="en-US" sz="3200" b="1" dirty="0"/>
              <a:t> </a:t>
            </a:r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Inclined Surfaces</a:t>
            </a:r>
            <a:endParaRPr lang="en-US" sz="3200" b="1" dirty="0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xmlns="" id="{36E59C4A-F74A-4641-8EC4-87541659B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3" t="10095" r="52261" b="11671"/>
          <a:stretch>
            <a:fillRect/>
          </a:stretch>
        </p:blipFill>
        <p:spPr bwMode="auto">
          <a:xfrm>
            <a:off x="1960097" y="2709858"/>
            <a:ext cx="2703513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562C3A5-1B98-490B-BAAE-2BEE761190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34" y="2713866"/>
            <a:ext cx="1463167" cy="1623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4A3E6B-FC49-4C6F-9C24-0462C1F30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48" y="4553308"/>
            <a:ext cx="1531753" cy="1059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AF88943-0936-4F0F-A371-10BB66D6FD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23" y="2678014"/>
            <a:ext cx="1150720" cy="157747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24F3DEAB-9C77-485E-B87B-8B44C55AD916}"/>
              </a:ext>
            </a:extLst>
          </p:cNvPr>
          <p:cNvCxnSpPr/>
          <p:nvPr/>
        </p:nvCxnSpPr>
        <p:spPr>
          <a:xfrm flipV="1">
            <a:off x="1010578" y="4981713"/>
            <a:ext cx="949519" cy="52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09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3200" dirty="0">
                <a:cs typeface="Times New Roman" panose="02020603050405020304" pitchFamily="18" charset="0"/>
              </a:rPr>
              <a:t>Oblique surfaces do not appear either as an edge or true size in any principal view.</a:t>
            </a:r>
            <a:endParaRPr lang="en-US" altLang="en-US" sz="32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Oblique Surfaces</a:t>
            </a:r>
            <a:endParaRPr lang="en-US" sz="3200" b="1" dirty="0"/>
          </a:p>
        </p:txBody>
      </p:sp>
      <p:grpSp>
        <p:nvGrpSpPr>
          <p:cNvPr id="15" name="Group 45">
            <a:extLst>
              <a:ext uri="{FF2B5EF4-FFF2-40B4-BE49-F238E27FC236}">
                <a16:creationId xmlns:a16="http://schemas.microsoft.com/office/drawing/2014/main" xmlns="" id="{0BEDEB62-CA10-43C1-9E4C-9F4DF332B9B6}"/>
              </a:ext>
            </a:extLst>
          </p:cNvPr>
          <p:cNvGrpSpPr>
            <a:grpSpLocks/>
          </p:cNvGrpSpPr>
          <p:nvPr/>
        </p:nvGrpSpPr>
        <p:grpSpPr bwMode="auto">
          <a:xfrm>
            <a:off x="1895295" y="2721360"/>
            <a:ext cx="2057400" cy="2819400"/>
            <a:chOff x="2448" y="2112"/>
            <a:chExt cx="1296" cy="1776"/>
          </a:xfrm>
        </p:grpSpPr>
        <p:sp>
          <p:nvSpPr>
            <p:cNvPr id="16" name="Line 33">
              <a:extLst>
                <a:ext uri="{FF2B5EF4-FFF2-40B4-BE49-F238E27FC236}">
                  <a16:creationId xmlns:a16="http://schemas.microsoft.com/office/drawing/2014/main" xmlns="" id="{F1DD1F69-B750-431C-95C1-5B2D798662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2352"/>
              <a:ext cx="0" cy="11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19" name="Line 34">
              <a:extLst>
                <a:ext uri="{FF2B5EF4-FFF2-40B4-BE49-F238E27FC236}">
                  <a16:creationId xmlns:a16="http://schemas.microsoft.com/office/drawing/2014/main" xmlns="" id="{A0437823-F2A5-4C31-B5AF-A9287C76F7E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640" y="3312"/>
              <a:ext cx="384" cy="7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0" name="Line 35">
              <a:extLst>
                <a:ext uri="{FF2B5EF4-FFF2-40B4-BE49-F238E27FC236}">
                  <a16:creationId xmlns:a16="http://schemas.microsoft.com/office/drawing/2014/main" xmlns="" id="{F8058FE2-2B01-456F-B025-4975A0673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3648"/>
              <a:ext cx="528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1" name="Line 36">
              <a:extLst>
                <a:ext uri="{FF2B5EF4-FFF2-40B4-BE49-F238E27FC236}">
                  <a16:creationId xmlns:a16="http://schemas.microsoft.com/office/drawing/2014/main" xmlns="" id="{87EFB432-FED0-4FB0-9C79-CE2808760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3264"/>
              <a:ext cx="0" cy="6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2" name="Line 37">
              <a:extLst>
                <a:ext uri="{FF2B5EF4-FFF2-40B4-BE49-F238E27FC236}">
                  <a16:creationId xmlns:a16="http://schemas.microsoft.com/office/drawing/2014/main" xmlns="" id="{971E64DD-AE0E-400A-8ACE-4831789B4E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2784"/>
              <a:ext cx="0" cy="86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3" name="Line 38">
              <a:extLst>
                <a:ext uri="{FF2B5EF4-FFF2-40B4-BE49-F238E27FC236}">
                  <a16:creationId xmlns:a16="http://schemas.microsoft.com/office/drawing/2014/main" xmlns="" id="{10E3D7D3-9F99-4D20-9F62-8796561B9F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112"/>
              <a:ext cx="528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4" name="Line 39">
              <a:extLst>
                <a:ext uri="{FF2B5EF4-FFF2-40B4-BE49-F238E27FC236}">
                  <a16:creationId xmlns:a16="http://schemas.microsoft.com/office/drawing/2014/main" xmlns="" id="{20083365-544D-4ED6-BBB0-D7A1E898AC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2784"/>
              <a:ext cx="528" cy="4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5" name="Line 41">
              <a:extLst>
                <a:ext uri="{FF2B5EF4-FFF2-40B4-BE49-F238E27FC236}">
                  <a16:creationId xmlns:a16="http://schemas.microsoft.com/office/drawing/2014/main" xmlns="" id="{AB0A72BD-2D1C-415A-B65D-E69B738BE6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072" y="2016"/>
              <a:ext cx="192" cy="38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6" name="Line 42">
              <a:extLst>
                <a:ext uri="{FF2B5EF4-FFF2-40B4-BE49-F238E27FC236}">
                  <a16:creationId xmlns:a16="http://schemas.microsoft.com/office/drawing/2014/main" xmlns="" id="{5BC96946-1162-4B5E-B352-50A5B06180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880" y="1872"/>
              <a:ext cx="48" cy="9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7" name="Line 43">
              <a:extLst>
                <a:ext uri="{FF2B5EF4-FFF2-40B4-BE49-F238E27FC236}">
                  <a16:creationId xmlns:a16="http://schemas.microsoft.com/office/drawing/2014/main" xmlns="" id="{AE810EE1-6D7C-4A4F-AF3B-1086268491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76" y="2424"/>
              <a:ext cx="912" cy="7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28" name="Line 44">
              <a:extLst>
                <a:ext uri="{FF2B5EF4-FFF2-40B4-BE49-F238E27FC236}">
                  <a16:creationId xmlns:a16="http://schemas.microsoft.com/office/drawing/2014/main" xmlns="" id="{4E32FBE1-6F57-4477-AEE7-F6870BEB88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312" y="2352"/>
              <a:ext cx="480" cy="38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4AED505-01AB-4381-9C20-70B69DB39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06" y="2682278"/>
            <a:ext cx="1478408" cy="1767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830A1E3-9A61-4313-84EA-007B1F6CE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06" y="4608225"/>
            <a:ext cx="1478408" cy="1112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261DD38-F2C3-44F6-9DCB-8657D674AF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98" y="2551095"/>
            <a:ext cx="1150720" cy="192802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3561293C-BB5B-4F49-B796-08D79AC088A9}"/>
              </a:ext>
            </a:extLst>
          </p:cNvPr>
          <p:cNvCxnSpPr/>
          <p:nvPr/>
        </p:nvCxnSpPr>
        <p:spPr>
          <a:xfrm flipV="1">
            <a:off x="799382" y="4774448"/>
            <a:ext cx="843379" cy="44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3200" dirty="0"/>
              <a:t>Where a curved surface is </a:t>
            </a:r>
            <a:r>
              <a:rPr lang="en-US" altLang="en-US" sz="3200" i="1" dirty="0"/>
              <a:t>tangent</a:t>
            </a:r>
            <a:r>
              <a:rPr lang="en-US" altLang="en-US" sz="3200" dirty="0"/>
              <a:t> to a plane surface, no line should be shown where they join</a:t>
            </a:r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Intersections &amp; Tangencies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874994F-FFFD-4E7E-8B60-08835AB4F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86" y="2678388"/>
            <a:ext cx="2148842" cy="2169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DF543CF-9110-48E3-BA67-94EA5D29B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34" y="4033877"/>
            <a:ext cx="2377646" cy="1333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6A80904-D124-4D80-A479-8F3989D3AB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34" y="2534446"/>
            <a:ext cx="2225233" cy="1295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BE98683-76C3-4E00-8CD1-A11F492D9D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69" y="2508017"/>
            <a:ext cx="1295512" cy="127265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36D2C1D8-17CE-44EA-BAC1-84CA9920D81D}"/>
              </a:ext>
            </a:extLst>
          </p:cNvPr>
          <p:cNvCxnSpPr/>
          <p:nvPr/>
        </p:nvCxnSpPr>
        <p:spPr>
          <a:xfrm flipV="1">
            <a:off x="1686758" y="4589284"/>
            <a:ext cx="1065320" cy="380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56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3200" dirty="0"/>
              <a:t>Where a plane surface intersects a curved surface, an edge is formed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Intersections &amp; Tangencies</a:t>
            </a:r>
            <a:endParaRPr lang="en-US" sz="3200" b="1" dirty="0"/>
          </a:p>
        </p:txBody>
      </p:sp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xmlns="" id="{81D0F28D-8565-4BD4-9CDE-D413DC32D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25409"/>
              </p:ext>
            </p:extLst>
          </p:nvPr>
        </p:nvGraphicFramePr>
        <p:xfrm>
          <a:off x="2990461" y="2348102"/>
          <a:ext cx="5334000" cy="36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AutoCAD Drawing" r:id="rId7" imgW="9039225" imgH="5095875" progId="AutoCAD.Drawing.23">
                  <p:embed/>
                </p:oleObj>
              </mc:Choice>
              <mc:Fallback>
                <p:oleObj name="AutoCAD Drawing" r:id="rId7" imgW="9039225" imgH="5095875" progId="AutoCAD.Drawing.23">
                  <p:embed/>
                  <p:pic>
                    <p:nvPicPr>
                      <p:cNvPr id="161796" name="Object 4">
                        <a:extLst>
                          <a:ext uri="{FF2B5EF4-FFF2-40B4-BE49-F238E27FC236}">
                            <a16:creationId xmlns:a16="http://schemas.microsoft.com/office/drawing/2014/main" xmlns="" id="{908BA4B6-AAAD-41E8-A643-9D88B2AC11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59" t="2455" r="10950"/>
                      <a:stretch>
                        <a:fillRect/>
                      </a:stretch>
                    </p:blipFill>
                    <p:spPr bwMode="auto">
                      <a:xfrm>
                        <a:off x="2990461" y="2348102"/>
                        <a:ext cx="5334000" cy="365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31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/>
              <a:t>Where the plane surface is horizontal or vertical, exceptions to these rules may occur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Intersections &amp; Tangencies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4E99DD-685A-4475-BC0E-5D182AD8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45" y="2598348"/>
            <a:ext cx="2402052" cy="19203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9D92FFA5-1E40-4CC8-A48A-B9501806168F}"/>
              </a:ext>
            </a:extLst>
          </p:cNvPr>
          <p:cNvCxnSpPr>
            <a:cxnSpLocks/>
          </p:cNvCxnSpPr>
          <p:nvPr/>
        </p:nvCxnSpPr>
        <p:spPr>
          <a:xfrm flipV="1">
            <a:off x="974003" y="3938492"/>
            <a:ext cx="829420" cy="580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7BCADA1-C6D7-4A47-9582-A0F8BAB5E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44" y="2558119"/>
            <a:ext cx="3017782" cy="15317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B0FFC64-BCDA-484D-A34C-11B39D7F4F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41" y="4297626"/>
            <a:ext cx="2994920" cy="16689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FD06B134-6ABF-4B71-B8B9-C321408B96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58" y="2558119"/>
            <a:ext cx="1684166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0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1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LHSV views using first angle method of projections.</a:t>
            </a:r>
            <a:endParaRPr lang="en-IN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4E23EAC-7F02-4094-BF85-F27ED1445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9" y="2474515"/>
            <a:ext cx="4500978" cy="2880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A7DBF9-FA1C-41E5-95B4-886F7D6150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16" y="2207954"/>
            <a:ext cx="5149049" cy="31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6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2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RHSV views using first angle method of projections.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A65850-E951-47C1-B747-CDDE9546A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5" y="2279297"/>
            <a:ext cx="4496403" cy="30561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DC1446A-B76C-45DC-B22B-2F552537F5CB}"/>
              </a:ext>
            </a:extLst>
          </p:cNvPr>
          <p:cNvCxnSpPr/>
          <p:nvPr/>
        </p:nvCxnSpPr>
        <p:spPr>
          <a:xfrm>
            <a:off x="5672831" y="3746377"/>
            <a:ext cx="57438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D39F2D1-8F6E-40BA-BEE1-1EE46F98ED1C}"/>
              </a:ext>
            </a:extLst>
          </p:cNvPr>
          <p:cNvCxnSpPr/>
          <p:nvPr/>
        </p:nvCxnSpPr>
        <p:spPr>
          <a:xfrm>
            <a:off x="8442664" y="1748901"/>
            <a:ext cx="0" cy="4607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2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RHSV views using first angle method of projections.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A65850-E951-47C1-B747-CDDE9546A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5" y="2274305"/>
            <a:ext cx="5075360" cy="407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866F7A1-ADB1-4DBD-8299-1E9780F0E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9" y="2138258"/>
            <a:ext cx="4915326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8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3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BC5BA27-E117-42B4-8C99-41EDF2C6C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08" y="2184593"/>
            <a:ext cx="7927759" cy="3817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LHSV views using first angle method of projections.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0708F75-2920-463D-B36A-6FDD805691B1}"/>
              </a:ext>
            </a:extLst>
          </p:cNvPr>
          <p:cNvSpPr txBox="1"/>
          <p:nvPr/>
        </p:nvSpPr>
        <p:spPr>
          <a:xfrm>
            <a:off x="8610600" y="5521911"/>
            <a:ext cx="6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744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700"/>
              </a:spcBef>
              <a:spcAft>
                <a:spcPts val="700"/>
              </a:spcAft>
            </a:pPr>
            <a:endParaRPr lang="en-IN" sz="24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416060" y="109268"/>
            <a:ext cx="645255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  <a:ea typeface="+mn-lt"/>
                <a:cs typeface="+mn-lt"/>
              </a:rPr>
              <a:t>Orthographic Projection</a:t>
            </a:r>
            <a:endParaRPr lang="en-US" sz="3200" dirty="0">
              <a:ea typeface="+mn-lt"/>
              <a:cs typeface="+mn-lt"/>
            </a:endParaRPr>
          </a:p>
          <a:p>
            <a:endParaRPr lang="en-US" sz="2800" b="1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07B0ED-1F7D-43B0-B20F-53F279AFB81B}"/>
              </a:ext>
            </a:extLst>
          </p:cNvPr>
          <p:cNvSpPr txBox="1"/>
          <p:nvPr/>
        </p:nvSpPr>
        <p:spPr>
          <a:xfrm>
            <a:off x="842514" y="1015042"/>
            <a:ext cx="1065074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400" b="1" dirty="0">
                <a:solidFill>
                  <a:schemeClr val="dk1"/>
                </a:solidFill>
                <a:cs typeface="Times New Roman"/>
              </a:rPr>
              <a:t>Orthographic Projection:</a:t>
            </a:r>
            <a:r>
              <a:rPr lang="en-IN" sz="2400" dirty="0">
                <a:solidFill>
                  <a:schemeClr val="dk1"/>
                </a:solidFill>
                <a:cs typeface="Times New Roman"/>
              </a:rPr>
              <a:t> The projection in which the projectors are parallel to each other and perpendicular to the plane</a:t>
            </a:r>
          </a:p>
        </p:txBody>
      </p:sp>
      <p:pic>
        <p:nvPicPr>
          <p:cNvPr id="11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D85C4D90-D979-4E3D-A5F4-4D049DDCE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420" y="2142995"/>
            <a:ext cx="10794518" cy="39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3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3EE5DC4-0205-4F85-8C0D-5FB051A44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74" y="853460"/>
            <a:ext cx="10170486" cy="49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941424" y="1025777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3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BC5BA27-E117-42B4-8C99-41EDF2C6C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" y="1205973"/>
            <a:ext cx="3626616" cy="2223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0708F75-2920-463D-B36A-6FDD805691B1}"/>
              </a:ext>
            </a:extLst>
          </p:cNvPr>
          <p:cNvSpPr txBox="1"/>
          <p:nvPr/>
        </p:nvSpPr>
        <p:spPr>
          <a:xfrm>
            <a:off x="3034943" y="2986427"/>
            <a:ext cx="6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9D35F45C-7D43-4905-8C83-D14992C612A1}"/>
              </a:ext>
            </a:extLst>
          </p:cNvPr>
          <p:cNvCxnSpPr>
            <a:cxnSpLocks/>
          </p:cNvCxnSpPr>
          <p:nvPr/>
        </p:nvCxnSpPr>
        <p:spPr>
          <a:xfrm>
            <a:off x="4287915" y="3355759"/>
            <a:ext cx="75016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588BCCB-B91C-41F2-AE64-AEFBD67B1B6B}"/>
              </a:ext>
            </a:extLst>
          </p:cNvPr>
          <p:cNvCxnSpPr>
            <a:cxnSpLocks/>
          </p:cNvCxnSpPr>
          <p:nvPr/>
        </p:nvCxnSpPr>
        <p:spPr>
          <a:xfrm>
            <a:off x="8025414" y="568171"/>
            <a:ext cx="0" cy="5309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49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Practice Problem 3 </a:t>
            </a:r>
            <a:r>
              <a:rPr lang="en-US" sz="3200" b="1" dirty="0">
                <a:solidFill>
                  <a:srgbClr val="C00000"/>
                </a:solidFill>
              </a:rPr>
              <a:t>- solution</a:t>
            </a:r>
            <a:endParaRPr lang="en-US" sz="3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50D3E82-87DE-4CAD-A925-3F51D68D4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0" y="1436048"/>
            <a:ext cx="5302301" cy="39859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577633D-489E-47CE-82B1-A69D8B885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74" y="1109303"/>
            <a:ext cx="6237416" cy="47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6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4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RHSV views using first angle method of projections.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ED73FA-95D5-4714-A726-D340F185C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9" y="2200807"/>
            <a:ext cx="5060118" cy="42294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2E35182-7BEE-4BAE-A3A5-6903BD552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87" y="2055802"/>
            <a:ext cx="5390073" cy="44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5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RHSV views using first angle method of projections.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24E702-2FAB-4390-849A-36F2599D4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8" y="2204830"/>
            <a:ext cx="5044877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5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RHSV views using first angle method of projections.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24E702-2FAB-4390-849A-36F2599D4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8" y="2204830"/>
            <a:ext cx="5044877" cy="4038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16BCA10-B277-406F-8680-F66817912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20" y="2092260"/>
            <a:ext cx="5303980" cy="41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6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LHSV views using first angle method of projections.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B32B57A-0040-4BDA-B76F-3FCC3028F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1" y="2261248"/>
            <a:ext cx="4926715" cy="3581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E55573A-F2EE-41F9-8374-9E1707011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06" y="2125421"/>
            <a:ext cx="5109781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7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LHSV views using first angle method of projections.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DD4FC64-BED2-43E7-B004-888628E2E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61" y="2274469"/>
            <a:ext cx="5095783" cy="37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703607" y="109268"/>
            <a:ext cx="61650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Practice Problem 8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AD9DB-5476-45AF-82BD-2A365FF3DFAE}"/>
              </a:ext>
            </a:extLst>
          </p:cNvPr>
          <p:cNvSpPr txBox="1"/>
          <p:nvPr/>
        </p:nvSpPr>
        <p:spPr>
          <a:xfrm>
            <a:off x="461639" y="1261263"/>
            <a:ext cx="982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below show pictorial views. Draw the T.V, F.V and LHSV views using first angle method of projections.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42DAE7-EA2F-464F-B040-87EE82FDB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04" y="2274305"/>
            <a:ext cx="5424255" cy="382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8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700"/>
              </a:spcBef>
              <a:spcAft>
                <a:spcPts val="700"/>
              </a:spcAft>
            </a:pPr>
            <a:endParaRPr lang="en-IN" sz="24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096524" y="109268"/>
            <a:ext cx="67720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First &amp; Third  angle Projection Method</a:t>
            </a:r>
            <a:endParaRPr lang="en-US" sz="3200" dirty="0"/>
          </a:p>
        </p:txBody>
      </p:sp>
      <p:pic>
        <p:nvPicPr>
          <p:cNvPr id="5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94C10FFE-5D9F-41C9-BDB0-280BDF9AB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52" y="1408865"/>
            <a:ext cx="4797403" cy="3507337"/>
          </a:xfrm>
          <a:prstGeom prst="rect">
            <a:avLst/>
          </a:prstGeom>
        </p:spPr>
      </p:pic>
      <p:pic>
        <p:nvPicPr>
          <p:cNvPr id="8" name="Picture 9" descr="A picture containing game, table&#10;&#10;Description automatically generated">
            <a:extLst>
              <a:ext uri="{FF2B5EF4-FFF2-40B4-BE49-F238E27FC236}">
                <a16:creationId xmlns:a16="http://schemas.microsoft.com/office/drawing/2014/main" xmlns="" id="{AE6EB4C2-B3F4-4FDA-944E-5B59BC25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82" y="4985753"/>
            <a:ext cx="2188234" cy="899125"/>
          </a:xfrm>
          <a:prstGeom prst="rect">
            <a:avLst/>
          </a:prstGeom>
        </p:spPr>
      </p:pic>
      <p:pic>
        <p:nvPicPr>
          <p:cNvPr id="10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B84B49DD-B526-4344-B29E-B4A5A5D12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870" y="1429882"/>
            <a:ext cx="4797403" cy="3486320"/>
          </a:xfrm>
          <a:prstGeom prst="rect">
            <a:avLst/>
          </a:prstGeom>
        </p:spPr>
      </p:pic>
      <p:pic>
        <p:nvPicPr>
          <p:cNvPr id="11" name="Picture 9" descr="A picture containing game, table&#10;&#10;Description automatically generated">
            <a:extLst>
              <a:ext uri="{FF2B5EF4-FFF2-40B4-BE49-F238E27FC236}">
                <a16:creationId xmlns:a16="http://schemas.microsoft.com/office/drawing/2014/main" xmlns="" id="{D9218B44-D64D-47EB-96F2-969496536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0603" y="4916202"/>
            <a:ext cx="2362200" cy="1038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1CAC163-E263-41BD-819F-2CC28A009A7C}"/>
              </a:ext>
            </a:extLst>
          </p:cNvPr>
          <p:cNvSpPr txBox="1"/>
          <p:nvPr/>
        </p:nvSpPr>
        <p:spPr>
          <a:xfrm>
            <a:off x="799382" y="1003762"/>
            <a:ext cx="382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First Angle Projection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75EF94F-96DE-4680-BC97-D0B5EAB71A5F}"/>
              </a:ext>
            </a:extLst>
          </p:cNvPr>
          <p:cNvSpPr txBox="1"/>
          <p:nvPr/>
        </p:nvSpPr>
        <p:spPr>
          <a:xfrm>
            <a:off x="6920125" y="1027389"/>
            <a:ext cx="309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Third Angle Projection Method</a:t>
            </a:r>
          </a:p>
        </p:txBody>
      </p:sp>
    </p:spTree>
    <p:extLst>
      <p:ext uri="{BB962C8B-B14F-4D97-AF65-F5344CB8AC3E}">
        <p14:creationId xmlns:p14="http://schemas.microsoft.com/office/powerpoint/2010/main" val="209504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700"/>
              </a:spcBef>
              <a:spcAft>
                <a:spcPts val="700"/>
              </a:spcAft>
            </a:pPr>
            <a:endParaRPr lang="en-IN" sz="24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2912853" y="109268"/>
            <a:ext cx="77752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 </a:t>
            </a:r>
            <a:r>
              <a:rPr lang="en-US" sz="3200" dirty="0">
                <a:solidFill>
                  <a:srgbClr val="C00000"/>
                </a:solidFill>
                <a:cs typeface="Calibri"/>
              </a:rPr>
              <a:t>First angle &amp; Third angle projection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DF95A9-70F3-4813-9FAA-3FD164399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94" y="1325697"/>
            <a:ext cx="7971211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1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700"/>
              </a:spcBef>
              <a:spcAft>
                <a:spcPts val="700"/>
              </a:spcAft>
            </a:pPr>
            <a:endParaRPr lang="en-IN" sz="24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2912853" y="109268"/>
            <a:ext cx="77752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 Practice</a:t>
            </a:r>
            <a:endParaRPr lang="en-US" sz="3200" dirty="0">
              <a:solidFill>
                <a:srgbClr val="C00000"/>
              </a:solidFill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8EB0890-0C06-43AD-B604-09BEF20E3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2" y="853460"/>
            <a:ext cx="9170045" cy="44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2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700"/>
              </a:spcBef>
              <a:spcAft>
                <a:spcPts val="700"/>
              </a:spcAft>
            </a:pPr>
            <a:endParaRPr lang="en-IN" sz="24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2912853" y="109268"/>
            <a:ext cx="77752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 Practice</a:t>
            </a:r>
            <a:endParaRPr lang="en-US" sz="3200" dirty="0">
              <a:solidFill>
                <a:srgbClr val="C00000"/>
              </a:solidFill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DA4D6F2-60C8-43A0-87A3-54924BDC0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3" y="1069321"/>
            <a:ext cx="6223246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1379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ts val="700"/>
              </a:spcBef>
              <a:spcAft>
                <a:spcPts val="700"/>
              </a:spcAft>
              <a:buAutoNum type="arabicPeriod"/>
            </a:pPr>
            <a:r>
              <a:rPr lang="en-IN" sz="2400" dirty="0">
                <a:solidFill>
                  <a:schemeClr val="dk1"/>
                </a:solidFill>
                <a:cs typeface="Times New Roman"/>
              </a:rPr>
              <a:t>Natural Method : Revolves the object with respect to the observer.</a:t>
            </a:r>
          </a:p>
          <a:p>
            <a:pPr marL="457200" indent="-457200" algn="just">
              <a:spcBef>
                <a:spcPts val="700"/>
              </a:spcBef>
              <a:spcAft>
                <a:spcPts val="700"/>
              </a:spcAft>
              <a:buAutoNum type="arabicPeriod"/>
            </a:pPr>
            <a:r>
              <a:rPr lang="en-IN" sz="2400" dirty="0">
                <a:solidFill>
                  <a:schemeClr val="dk1"/>
                </a:solidFill>
                <a:cs typeface="Times New Roman"/>
              </a:rPr>
              <a:t>Glass Box Method / Transparent Method : The observer moves around the object.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416060" y="109268"/>
            <a:ext cx="645255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a typeface="+mn-lt"/>
                <a:cs typeface="Calibri"/>
              </a:rPr>
              <a:t>Methods of Orthogonal Projections</a:t>
            </a:r>
            <a:endParaRPr lang="en-US" sz="2800" dirty="0">
              <a:ea typeface="+mn-lt"/>
              <a:cs typeface="+mn-lt"/>
            </a:endParaRPr>
          </a:p>
          <a:p>
            <a:endParaRPr lang="en-US" sz="2800" b="1" dirty="0">
              <a:solidFill>
                <a:srgbClr val="C00000"/>
              </a:solidFill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0E8C5EC-376F-43C5-995F-CB2878C79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87" y="2428068"/>
            <a:ext cx="9601200" cy="40493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DA914E8-88AD-4664-BCAC-C57C97154A7D}"/>
              </a:ext>
            </a:extLst>
          </p:cNvPr>
          <p:cNvSpPr txBox="1"/>
          <p:nvPr/>
        </p:nvSpPr>
        <p:spPr>
          <a:xfrm>
            <a:off x="1045029" y="2351314"/>
            <a:ext cx="44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FA9E4FD-7CE8-4A9A-AD92-D47FA9D26AD5}"/>
              </a:ext>
            </a:extLst>
          </p:cNvPr>
          <p:cNvSpPr txBox="1"/>
          <p:nvPr/>
        </p:nvSpPr>
        <p:spPr>
          <a:xfrm>
            <a:off x="10711543" y="2351314"/>
            <a:ext cx="65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72632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26" y="26933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38395"/>
            <a:ext cx="9313652" cy="265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73413F-15F3-4FCB-BC76-3BDEE113F45C}"/>
              </a:ext>
            </a:extLst>
          </p:cNvPr>
          <p:cNvSpPr txBox="1"/>
          <p:nvPr/>
        </p:nvSpPr>
        <p:spPr>
          <a:xfrm>
            <a:off x="4077419" y="109269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ABA7-DD1A-4390-9FE2-E2E5555BA42F}"/>
              </a:ext>
            </a:extLst>
          </p:cNvPr>
          <p:cNvSpPr txBox="1"/>
          <p:nvPr/>
        </p:nvSpPr>
        <p:spPr>
          <a:xfrm>
            <a:off x="799382" y="1015042"/>
            <a:ext cx="10693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EFC434-52FB-4AA1-85A7-ECD9AAE21FA2}"/>
              </a:ext>
            </a:extLst>
          </p:cNvPr>
          <p:cNvSpPr txBox="1"/>
          <p:nvPr/>
        </p:nvSpPr>
        <p:spPr>
          <a:xfrm>
            <a:off x="626853" y="1015042"/>
            <a:ext cx="10737011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dk1"/>
                </a:solidFill>
                <a:cs typeface="Times New Roman"/>
              </a:rPr>
              <a:t>The object is assumed to be placed in a glass box.</a:t>
            </a:r>
          </a:p>
          <a:p>
            <a:pPr marL="342900" indent="-342900" algn="just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dk1"/>
                </a:solidFill>
                <a:cs typeface="Times New Roman"/>
              </a:rPr>
              <a:t>The 6 sides of the box will be made by the 6 mutually perpendicular planes of projection that are located around the object. Each views will be projected on those planes.</a:t>
            </a:r>
          </a:p>
          <a:p>
            <a:pPr marL="342900" indent="-342900" algn="just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dk1"/>
                </a:solidFill>
                <a:cs typeface="Times New Roman"/>
              </a:rPr>
              <a:t>Unfolding the box produces an arrangement of the six views.</a:t>
            </a:r>
          </a:p>
          <a:p>
            <a:pPr marL="342900" indent="-342900" algn="just"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FE761-D4C4-4A3B-A5FB-FB08B88AD0EB}"/>
              </a:ext>
            </a:extLst>
          </p:cNvPr>
          <p:cNvSpPr txBox="1"/>
          <p:nvPr/>
        </p:nvSpPr>
        <p:spPr>
          <a:xfrm>
            <a:off x="3416060" y="109268"/>
            <a:ext cx="645255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a typeface="+mn-lt"/>
                <a:cs typeface="Calibri"/>
              </a:rPr>
              <a:t>Glass Box Method</a:t>
            </a:r>
            <a:endParaRPr lang="en-US" sz="2800" dirty="0">
              <a:ea typeface="+mn-lt"/>
              <a:cs typeface="+mn-lt"/>
            </a:endParaRPr>
          </a:p>
          <a:p>
            <a:pPr algn="ctr"/>
            <a:endParaRPr lang="en-US" sz="2800" b="1" dirty="0">
              <a:solidFill>
                <a:srgbClr val="C00000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9B0059C-AA6C-41B4-B7FE-3FE337A0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3956036"/>
            <a:ext cx="2313992" cy="18869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016678D-5490-4305-B616-26F57F1B40BF}"/>
              </a:ext>
            </a:extLst>
          </p:cNvPr>
          <p:cNvCxnSpPr>
            <a:cxnSpLocks/>
          </p:cNvCxnSpPr>
          <p:nvPr/>
        </p:nvCxnSpPr>
        <p:spPr>
          <a:xfrm flipH="1" flipV="1">
            <a:off x="6822838" y="5197389"/>
            <a:ext cx="1137598" cy="539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747069B6-0F52-4497-B211-AA378AA49E68}"/>
              </a:ext>
            </a:extLst>
          </p:cNvPr>
          <p:cNvCxnSpPr>
            <a:cxnSpLocks/>
          </p:cNvCxnSpPr>
          <p:nvPr/>
        </p:nvCxnSpPr>
        <p:spPr>
          <a:xfrm>
            <a:off x="5924938" y="3322730"/>
            <a:ext cx="0" cy="85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61B2CA87-2C06-4495-AE17-D199F16C446B}"/>
              </a:ext>
            </a:extLst>
          </p:cNvPr>
          <p:cNvCxnSpPr/>
          <p:nvPr/>
        </p:nvCxnSpPr>
        <p:spPr>
          <a:xfrm flipV="1">
            <a:off x="3926764" y="5197389"/>
            <a:ext cx="1063690" cy="39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1D9400BE-99E5-4A03-9540-936EDAE8E632}"/>
              </a:ext>
            </a:extLst>
          </p:cNvPr>
          <p:cNvCxnSpPr>
            <a:cxnSpLocks/>
          </p:cNvCxnSpPr>
          <p:nvPr/>
        </p:nvCxnSpPr>
        <p:spPr>
          <a:xfrm flipV="1">
            <a:off x="5747657" y="5701483"/>
            <a:ext cx="0" cy="836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D41F9D2F-B411-4553-B124-0D7384331C5D}"/>
              </a:ext>
            </a:extLst>
          </p:cNvPr>
          <p:cNvCxnSpPr/>
          <p:nvPr/>
        </p:nvCxnSpPr>
        <p:spPr>
          <a:xfrm>
            <a:off x="3746006" y="3929220"/>
            <a:ext cx="1054359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E191C793-E4B8-4930-9C23-B277779DFD1D}"/>
              </a:ext>
            </a:extLst>
          </p:cNvPr>
          <p:cNvCxnSpPr>
            <a:cxnSpLocks/>
          </p:cNvCxnSpPr>
          <p:nvPr/>
        </p:nvCxnSpPr>
        <p:spPr>
          <a:xfrm flipH="1">
            <a:off x="7048866" y="3888791"/>
            <a:ext cx="942027" cy="40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4724DFF-9DFB-4FF6-AC4F-3AF9943557D8}"/>
              </a:ext>
            </a:extLst>
          </p:cNvPr>
          <p:cNvSpPr txBox="1"/>
          <p:nvPr/>
        </p:nvSpPr>
        <p:spPr>
          <a:xfrm>
            <a:off x="7990893" y="3670964"/>
            <a:ext cx="142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Rear view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0BFA511-0B2C-4569-B8ED-956DB5C26841}"/>
              </a:ext>
            </a:extLst>
          </p:cNvPr>
          <p:cNvSpPr txBox="1"/>
          <p:nvPr/>
        </p:nvSpPr>
        <p:spPr>
          <a:xfrm>
            <a:off x="4990454" y="3238986"/>
            <a:ext cx="12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Top view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914CB17-6615-4BB6-BBF0-C3AAAC814837}"/>
              </a:ext>
            </a:extLst>
          </p:cNvPr>
          <p:cNvSpPr txBox="1"/>
          <p:nvPr/>
        </p:nvSpPr>
        <p:spPr>
          <a:xfrm>
            <a:off x="2720650" y="3859054"/>
            <a:ext cx="12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Left view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64CD33AF-BF01-49CB-9C19-25E5D2DF3430}"/>
              </a:ext>
            </a:extLst>
          </p:cNvPr>
          <p:cNvSpPr txBox="1"/>
          <p:nvPr/>
        </p:nvSpPr>
        <p:spPr>
          <a:xfrm>
            <a:off x="2634709" y="5514392"/>
            <a:ext cx="12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Front view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E7873EF-4C04-4A86-8E06-11C2B3668D61}"/>
              </a:ext>
            </a:extLst>
          </p:cNvPr>
          <p:cNvSpPr txBox="1"/>
          <p:nvPr/>
        </p:nvSpPr>
        <p:spPr>
          <a:xfrm>
            <a:off x="5700844" y="6113504"/>
            <a:ext cx="147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Bottom view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77951ED-757C-41EC-88F1-4EEB31B7CB84}"/>
              </a:ext>
            </a:extLst>
          </p:cNvPr>
          <p:cNvSpPr txBox="1"/>
          <p:nvPr/>
        </p:nvSpPr>
        <p:spPr>
          <a:xfrm>
            <a:off x="7960436" y="5402424"/>
            <a:ext cx="159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Right view</a:t>
            </a:r>
          </a:p>
        </p:txBody>
      </p:sp>
    </p:spTree>
    <p:extLst>
      <p:ext uri="{BB962C8B-B14F-4D97-AF65-F5344CB8AC3E}">
        <p14:creationId xmlns:p14="http://schemas.microsoft.com/office/powerpoint/2010/main" val="340929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1105</TotalTime>
  <Words>910</Words>
  <Application>Microsoft Office PowerPoint</Application>
  <PresentationFormat>Custom</PresentationFormat>
  <Paragraphs>172</Paragraphs>
  <Slides>38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AutoCAD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857</cp:revision>
  <dcterms:created xsi:type="dcterms:W3CDTF">2020-08-03T07:23:07Z</dcterms:created>
  <dcterms:modified xsi:type="dcterms:W3CDTF">2023-09-22T04:53:43Z</dcterms:modified>
</cp:coreProperties>
</file>